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63" r:id="rId7"/>
    <p:sldId id="259" r:id="rId8"/>
    <p:sldId id="262" r:id="rId9"/>
    <p:sldId id="265" r:id="rId10"/>
    <p:sldId id="268" r:id="rId11"/>
    <p:sldId id="267" r:id="rId12"/>
    <p:sldId id="269" r:id="rId13"/>
    <p:sldId id="266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234E70-92DE-9C4D-B0C9-2E16D45FB257}" v="483" dt="2020-10-20T14:22:32.783"/>
    <p1510:client id="{DF39F6E8-B329-45F1-8341-9A79317B9B33}" v="712" dt="2020-10-20T22:28:45.5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/>
    <p:restoredTop sz="87271"/>
  </p:normalViewPr>
  <p:slideViewPr>
    <p:cSldViewPr snapToGrid="0">
      <p:cViewPr varScale="1">
        <p:scale>
          <a:sx n="124" d="100"/>
          <a:sy n="124" d="100"/>
        </p:scale>
        <p:origin x="6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124B2-C13E-134C-9FDB-65EB6A81561A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9DDAF-2FD5-5542-A5A8-6BD351D0E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219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2410 craft beers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558 breweries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Focused primarily: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ABV, IBU, types (IPA &amp; Ales), geographical dist.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Cover summaries of variables, how interact.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 technique to classify beer types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Insights into craft beer trends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93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states + DC</a:t>
            </a:r>
          </a:p>
          <a:p>
            <a:endParaRPr lang="en-US" dirty="0"/>
          </a:p>
          <a:p>
            <a:r>
              <a:rPr lang="en-US" dirty="0"/>
              <a:t>CO: 47</a:t>
            </a:r>
          </a:p>
          <a:p>
            <a:endParaRPr lang="en-US" dirty="0"/>
          </a:p>
          <a:p>
            <a:r>
              <a:rPr lang="en-US" dirty="0"/>
              <a:t>Popular: CO, west coast, upper MW,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49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dive into the beer itself,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3% missing ABV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40% missing IBU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reported by the breweries, so the actual values are unavailable to us.</a:t>
            </a:r>
          </a:p>
          <a:p>
            <a:endParaRPr lang="en-US" dirty="0"/>
          </a:p>
          <a:p>
            <a:r>
              <a:rPr lang="en-US" dirty="0"/>
              <a:t>Remove beers w/ missing values from analysis re: ABV/IBU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130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Range: .04 (UT) - .0625 (KY)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Laws pertaining to beer alcohol levels vary widely state by state.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Utah’s liquor laws are quite strict, so it’s not surprising they had the lowest median ABV.  In Utah, beer purchased in grocery or convenience stores must be 4% or lower.  Beer over 4% is considered liquor and must be purchased in liquor stores.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contrast, West Virginia, which ranked 3</a:t>
            </a:r>
            <a:r>
              <a:rPr lang="en-US" sz="120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our chart, has a 12% ABV cap on beer.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88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look at the distribution of alcohol by volume shows that the median is right around .05, although it ranges from .001 to .128.  Beer typically contains between 4 and 7% ABV, as you can see. 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low end of the range is obviously low alcohol beer. 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is a right skew, - high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beer more spread in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of the imperial and quadrupel styles have relatively high ABV and contribute to this.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81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1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seems to be a clear market for IPA/Pale Ale throughout the US, especially on the W coast. None of the major domestic beer producers are providing IPA.  Could be an opportunity for Budweiser to fill an unmet need.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11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concludes my presentation.  Thank you!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69DDAF-2FD5-5542-A5A8-6BD351D0E0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95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7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50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98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527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63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03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62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42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53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01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5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9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037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6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38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6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3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9CEE85C-A49C-6D4D-BA58-B4270C1CAAE2}" type="datetimeFigureOut">
              <a:rPr lang="en-US" smtClean="0"/>
              <a:t>10/24/20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82C99AC7-31AC-8749-8DC6-580AA20E5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51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PHfFZCpFru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F8C0F-0D5A-C841-967A-E782009EE7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Craft Beers and Breweries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69568A-97CF-454B-B746-7644BEFB5E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Nicole Norelli</a:t>
            </a:r>
          </a:p>
          <a:p>
            <a:r>
              <a:rPr lang="en-US"/>
              <a:t>Allen Miller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16C497F-69F3-284D-9B44-CCC0E1387DF6}"/>
              </a:ext>
            </a:extLst>
          </p:cNvPr>
          <p:cNvSpPr/>
          <p:nvPr/>
        </p:nvSpPr>
        <p:spPr>
          <a:xfrm>
            <a:off x="8113897" y="5778039"/>
            <a:ext cx="34868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https://youtu.be/PHfFZCpFru4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90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07A18-A455-294F-A8F7-DEA5745A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Median ABV by Census Region</a:t>
            </a:r>
          </a:p>
        </p:txBody>
      </p:sp>
      <p:pic>
        <p:nvPicPr>
          <p:cNvPr id="26" name="Content Placeholder 25" descr="Chart, bar chart&#10;&#10;Description automatically generated">
            <a:extLst>
              <a:ext uri="{FF2B5EF4-FFF2-40B4-BE49-F238E27FC236}">
                <a16:creationId xmlns:a16="http://schemas.microsoft.com/office/drawing/2014/main" id="{AF1F51ED-6314-544E-BA25-DA08199AB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3021" y="2270234"/>
            <a:ext cx="7598979" cy="4587766"/>
          </a:xfrm>
        </p:spPr>
      </p:pic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B50B92AE-A646-DB44-B8D4-BF2C88CFF7D3}"/>
              </a:ext>
            </a:extLst>
          </p:cNvPr>
          <p:cNvSpPr txBox="1">
            <a:spLocks/>
          </p:cNvSpPr>
          <p:nvPr/>
        </p:nvSpPr>
        <p:spPr>
          <a:xfrm>
            <a:off x="335666" y="2524877"/>
            <a:ext cx="4155311" cy="3836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4 U.S. Census Regions</a:t>
            </a:r>
          </a:p>
          <a:p>
            <a:endParaRPr lang="en-US" sz="2400" dirty="0"/>
          </a:p>
          <a:p>
            <a:r>
              <a:rPr lang="en-US" sz="2400" dirty="0"/>
              <a:t>Minimal ABV differences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723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A4E84-3334-8644-9CCC-0958BA01A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Median IBU Level By Census Region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2C1AFB69-4FA5-C042-B4C6-3407DEC5D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252338"/>
            <a:ext cx="7813494" cy="459671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35A836F-AD43-3045-A264-913D10B3D9A6}"/>
              </a:ext>
            </a:extLst>
          </p:cNvPr>
          <p:cNvSpPr txBox="1">
            <a:spLocks/>
          </p:cNvSpPr>
          <p:nvPr/>
        </p:nvSpPr>
        <p:spPr>
          <a:xfrm>
            <a:off x="7963934" y="2784296"/>
            <a:ext cx="4228066" cy="38948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West</a:t>
            </a:r>
          </a:p>
          <a:p>
            <a:pPr lvl="1"/>
            <a:r>
              <a:rPr lang="en-US" sz="1800" dirty="0"/>
              <a:t>Higher median IBU</a:t>
            </a:r>
          </a:p>
          <a:p>
            <a:pPr lvl="1"/>
            <a:r>
              <a:rPr lang="en-US" sz="1800" dirty="0"/>
              <a:t>Oregon had beer with highest IBU </a:t>
            </a:r>
          </a:p>
          <a:p>
            <a:endParaRPr lang="en-US" sz="2000" dirty="0"/>
          </a:p>
          <a:p>
            <a:r>
              <a:rPr lang="en-US" sz="2000" dirty="0"/>
              <a:t>Mid West</a:t>
            </a:r>
          </a:p>
          <a:p>
            <a:pPr lvl="1"/>
            <a:r>
              <a:rPr lang="en-US" sz="1800" dirty="0"/>
              <a:t>Lower median IBU</a:t>
            </a:r>
          </a:p>
        </p:txBody>
      </p:sp>
    </p:spTree>
    <p:extLst>
      <p:ext uri="{BB962C8B-B14F-4D97-AF65-F5344CB8AC3E}">
        <p14:creationId xmlns:p14="http://schemas.microsoft.com/office/powerpoint/2010/main" val="233794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AAFE0-28D2-994B-8C50-C4768E0F7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73668"/>
            <a:ext cx="9639171" cy="706964"/>
          </a:xfrm>
        </p:spPr>
        <p:txBody>
          <a:bodyPr/>
          <a:lstStyle/>
          <a:p>
            <a:r>
              <a:rPr lang="en-US" dirty="0"/>
              <a:t>Category by Census Region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8ECF4D-38D8-CA43-BBE8-3C4B02878C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7" r="928"/>
          <a:stretch/>
        </p:blipFill>
        <p:spPr>
          <a:xfrm>
            <a:off x="4145280" y="2434626"/>
            <a:ext cx="8046720" cy="442337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25CFCD5-E609-2342-BAD3-07AACA4ECC7C}"/>
              </a:ext>
            </a:extLst>
          </p:cNvPr>
          <p:cNvSpPr txBox="1">
            <a:spLocks/>
          </p:cNvSpPr>
          <p:nvPr/>
        </p:nvSpPr>
        <p:spPr>
          <a:xfrm>
            <a:off x="219919" y="2776307"/>
            <a:ext cx="3925361" cy="37400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7 main beer types:</a:t>
            </a:r>
          </a:p>
          <a:p>
            <a:pPr lvl="1"/>
            <a:r>
              <a:rPr lang="en-US" sz="1800" dirty="0"/>
              <a:t>IPA/Pale Ale, Stout, Pilsner, Ale, Lager, Wheat, Other</a:t>
            </a:r>
          </a:p>
          <a:p>
            <a:endParaRPr lang="en-US" sz="2000" dirty="0"/>
          </a:p>
          <a:p>
            <a:r>
              <a:rPr lang="en-US" sz="2000" dirty="0"/>
              <a:t>Similar proportions</a:t>
            </a:r>
          </a:p>
          <a:p>
            <a:pPr lvl="1"/>
            <a:r>
              <a:rPr lang="en-US" sz="1800" dirty="0"/>
              <a:t>Mid West less IPA/Pale Ale</a:t>
            </a:r>
          </a:p>
          <a:p>
            <a:pPr lvl="1"/>
            <a:endParaRPr lang="en-US" sz="1800" dirty="0"/>
          </a:p>
          <a:p>
            <a:r>
              <a:rPr lang="en-US" sz="2000" dirty="0"/>
              <a:t>IPA &amp; Ale most common in all regions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9546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4EA2-DDBE-E746-8F28-4FDEE6F31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 Most Common Beer Style by State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C655FF4-9D96-204C-A330-69D6AEF0D32A}"/>
              </a:ext>
            </a:extLst>
          </p:cNvPr>
          <p:cNvSpPr txBox="1">
            <a:spLocks/>
          </p:cNvSpPr>
          <p:nvPr/>
        </p:nvSpPr>
        <p:spPr>
          <a:xfrm>
            <a:off x="8449008" y="2601030"/>
            <a:ext cx="3742992" cy="40312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Most common: IPA </a:t>
            </a:r>
          </a:p>
          <a:p>
            <a:pPr lvl="1"/>
            <a:r>
              <a:rPr lang="en-US" sz="1800" dirty="0"/>
              <a:t>37 states and District of Columbia</a:t>
            </a:r>
          </a:p>
          <a:p>
            <a:r>
              <a:rPr lang="en-US" sz="2000" dirty="0"/>
              <a:t>Ale:</a:t>
            </a:r>
          </a:p>
          <a:p>
            <a:pPr lvl="1"/>
            <a:r>
              <a:rPr lang="en-US" sz="1800" dirty="0"/>
              <a:t>13 states </a:t>
            </a:r>
          </a:p>
          <a:p>
            <a:r>
              <a:rPr lang="en-US" sz="2000" dirty="0"/>
              <a:t>WI (Lager)</a:t>
            </a:r>
          </a:p>
          <a:p>
            <a:endParaRPr lang="en-US" sz="2000" dirty="0"/>
          </a:p>
          <a:p>
            <a:r>
              <a:rPr lang="en-US" sz="2000" dirty="0"/>
              <a:t>Market for IPA/Pale Ale throughout U.S.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4849E1-5D86-6840-9A32-D31284C6A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7870"/>
            <a:ext cx="8449008" cy="460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37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B44741E-4F8A-4DC4-96E4-E4A2E555A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1FDC0C6-6677-4608-AE99-98D3C7BB1F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89982C5-DDA9-41E0-8CF5-F83999C1B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E454F1-BC7B-4FC5-901F-84095FC67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0BDA7F3-0D92-4CE5-B124-114C29D28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86F90B9-54A4-4A43-B853-11AA290E0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5E538A9-6169-4720-88AE-7AE14BE80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9E5CEE5-D27F-4281-9293-590AD4163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FCAD798-DEC5-4392-90CE-C46AD6CE6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20" name="Rectangle 19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6AAC6C3-CAF5-B645-B240-450C41549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tx1"/>
                </a:solidFill>
              </a:rPr>
              <a:t>Questions or Comments?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00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06264-2CEB-5446-986F-24D74E39C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Breweries per State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3CE54C-8F34-6D43-B7AC-F0A08BE1D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597" y="2304393"/>
            <a:ext cx="7135054" cy="455360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5DAC3E-9E80-4C4D-B2E3-F3181DC73F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18" t="1376" r="23621" b="19445"/>
          <a:stretch/>
        </p:blipFill>
        <p:spPr>
          <a:xfrm>
            <a:off x="7836061" y="2333270"/>
            <a:ext cx="3565002" cy="446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20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8C530-00E1-6B43-ABC2-B4157CAED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288EB-26B5-E44E-BA7A-8CDB2EB92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2" y="2685115"/>
            <a:ext cx="10049341" cy="39127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Problem:</a:t>
            </a:r>
          </a:p>
          <a:p>
            <a:pPr lvl="1"/>
            <a:r>
              <a:rPr lang="en-US" sz="2400" dirty="0">
                <a:ea typeface="+mn-lt"/>
                <a:cs typeface="+mn-lt"/>
              </a:rPr>
              <a:t>ABV missing 62 values (2.6%)</a:t>
            </a:r>
          </a:p>
          <a:p>
            <a:pPr lvl="1"/>
            <a:r>
              <a:rPr lang="en-US" sz="2400" dirty="0">
                <a:ea typeface="+mn-lt"/>
                <a:cs typeface="+mn-lt"/>
              </a:rPr>
              <a:t>IBU missing 1005 values (41.7%)</a:t>
            </a:r>
            <a:endParaRPr lang="en-US" sz="2400" dirty="0"/>
          </a:p>
          <a:p>
            <a:pPr lvl="1"/>
            <a:endParaRPr lang="en-US" sz="2400" dirty="0"/>
          </a:p>
          <a:p>
            <a:r>
              <a:rPr lang="en-US" sz="2800" b="1" dirty="0"/>
              <a:t>Resolution:</a:t>
            </a:r>
          </a:p>
          <a:p>
            <a:pPr lvl="1"/>
            <a:r>
              <a:rPr lang="en-US" sz="2400" dirty="0"/>
              <a:t>Omit for statistical analysis</a:t>
            </a:r>
          </a:p>
          <a:p>
            <a:pPr lvl="1"/>
            <a:r>
              <a:rPr lang="en-US" sz="2400" dirty="0"/>
              <a:t>Impute IBU values to improve machine learning classification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2DAA31-994A-9B48-B7F6-2F1618AC15FA}"/>
              </a:ext>
            </a:extLst>
          </p:cNvPr>
          <p:cNvSpPr txBox="1"/>
          <p:nvPr/>
        </p:nvSpPr>
        <p:spPr>
          <a:xfrm>
            <a:off x="995423" y="33219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4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0EDEA8-5F70-E146-B5CC-F1EAE112C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04" y="2283770"/>
            <a:ext cx="6054095" cy="4572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CC0477-0124-0548-A4E9-59FDAC014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Median IBU by State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D953380-8D6E-AC40-9D2E-089A59177F96}"/>
              </a:ext>
            </a:extLst>
          </p:cNvPr>
          <p:cNvSpPr txBox="1">
            <a:spLocks/>
          </p:cNvSpPr>
          <p:nvPr/>
        </p:nvSpPr>
        <p:spPr>
          <a:xfrm>
            <a:off x="7217531" y="3003615"/>
            <a:ext cx="4423089" cy="3416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Range:</a:t>
            </a:r>
            <a:r>
              <a:rPr lang="en-US" dirty="0"/>
              <a:t> 19-61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Note: SD removed (no IBU values)</a:t>
            </a:r>
          </a:p>
        </p:txBody>
      </p:sp>
    </p:spTree>
    <p:extLst>
      <p:ext uri="{BB962C8B-B14F-4D97-AF65-F5344CB8AC3E}">
        <p14:creationId xmlns:p14="http://schemas.microsoft.com/office/powerpoint/2010/main" val="1481389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2FD4E-F1BF-7F41-8865-90F184036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Median ABV by State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DBF3EB-D64A-2145-A7C5-76689E6A5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78679" y="2357502"/>
            <a:ext cx="6362523" cy="4500498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2A028D-4773-6440-BB10-E7A5013CDE3F}"/>
              </a:ext>
            </a:extLst>
          </p:cNvPr>
          <p:cNvSpPr txBox="1">
            <a:spLocks/>
          </p:cNvSpPr>
          <p:nvPr/>
        </p:nvSpPr>
        <p:spPr>
          <a:xfrm>
            <a:off x="145960" y="2523281"/>
            <a:ext cx="5432719" cy="415867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Range:</a:t>
            </a:r>
            <a:endParaRPr lang="en-US" dirty="0"/>
          </a:p>
          <a:p>
            <a:pPr lvl="1"/>
            <a:r>
              <a:rPr lang="en-US" dirty="0"/>
              <a:t>.04 (UT)</a:t>
            </a:r>
          </a:p>
          <a:p>
            <a:pPr lvl="1"/>
            <a:r>
              <a:rPr lang="en-US" dirty="0"/>
              <a:t>.0625 (KY)</a:t>
            </a:r>
          </a:p>
          <a:p>
            <a:endParaRPr lang="en-US" b="1" dirty="0"/>
          </a:p>
          <a:p>
            <a:r>
              <a:rPr lang="en-US" dirty="0"/>
              <a:t>Laws vary widely by state</a:t>
            </a:r>
          </a:p>
          <a:p>
            <a:endParaRPr lang="en-US" b="1" dirty="0"/>
          </a:p>
          <a:p>
            <a:r>
              <a:rPr lang="en-US" b="1" dirty="0"/>
              <a:t>Utah</a:t>
            </a:r>
          </a:p>
          <a:p>
            <a:pPr lvl="1"/>
            <a:r>
              <a:rPr lang="en-US" dirty="0"/>
              <a:t>4% ABV cap on grocery store sales</a:t>
            </a:r>
          </a:p>
          <a:p>
            <a:endParaRPr lang="en-US" b="1" dirty="0"/>
          </a:p>
          <a:p>
            <a:r>
              <a:rPr lang="en-US" b="1" dirty="0"/>
              <a:t>West Virginia</a:t>
            </a:r>
          </a:p>
          <a:p>
            <a:pPr lvl="1"/>
            <a:r>
              <a:rPr lang="en-US" dirty="0"/>
              <a:t>12% ABV cap on beer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7281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D389-6F76-6A4F-BCC1-99E0D87BE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Highest ABV and IBU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21C81-FC64-C346-9FF6-9BDF617FA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6461187" cy="3693128"/>
          </a:xfrm>
        </p:spPr>
        <p:txBody>
          <a:bodyPr/>
          <a:lstStyle/>
          <a:p>
            <a:r>
              <a:rPr lang="en-US" dirty="0"/>
              <a:t>Highest ABV: Colorado</a:t>
            </a:r>
          </a:p>
          <a:p>
            <a:pPr lvl="1"/>
            <a:r>
              <a:rPr lang="en-US" dirty="0"/>
              <a:t>Lee Hill Series Vol. 5 - Belgian Style Quadrupel Ale</a:t>
            </a:r>
          </a:p>
          <a:p>
            <a:pPr lvl="1"/>
            <a:r>
              <a:rPr lang="en-US" dirty="0"/>
              <a:t>Brewed By: Upslope Brewing Company</a:t>
            </a:r>
          </a:p>
          <a:p>
            <a:pPr lvl="1"/>
            <a:r>
              <a:rPr lang="en-US" dirty="0"/>
              <a:t>ABV: 0.128</a:t>
            </a:r>
          </a:p>
          <a:p>
            <a:pPr lvl="1"/>
            <a:endParaRPr lang="en-US" dirty="0"/>
          </a:p>
          <a:p>
            <a:r>
              <a:rPr lang="en-US" dirty="0"/>
              <a:t>Highest IBU: Oregon </a:t>
            </a:r>
          </a:p>
          <a:p>
            <a:pPr lvl="1"/>
            <a:r>
              <a:rPr lang="en-US" dirty="0"/>
              <a:t>Bitter Bitch Imperial IPA</a:t>
            </a:r>
          </a:p>
          <a:p>
            <a:pPr lvl="1"/>
            <a:r>
              <a:rPr lang="en-US" dirty="0"/>
              <a:t>Brewed By: Astoria Brewing Company</a:t>
            </a:r>
          </a:p>
          <a:p>
            <a:pPr lvl="1"/>
            <a:r>
              <a:rPr lang="en-US" dirty="0"/>
              <a:t>IBU: 138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8E695A91-60B4-F94F-B5BD-77E5E5E34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167" y="2092432"/>
            <a:ext cx="1558589" cy="4438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storia Bitter Bitch IIPA 1/6 BBL – Running Man">
            <a:extLst>
              <a:ext uri="{FF2B5EF4-FFF2-40B4-BE49-F238E27FC236}">
                <a16:creationId xmlns:a16="http://schemas.microsoft.com/office/drawing/2014/main" id="{8EF67D95-FADC-1A49-89ED-D3A1D6C8D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97901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79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52CAD-9733-524B-884D-E7ED3546D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Alcohol Content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163EA1-966F-4A41-821C-EB0B257D98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81413" y="2289886"/>
            <a:ext cx="5258642" cy="4568114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5BECAA4-43B9-934C-AF30-D83887666AC9}"/>
              </a:ext>
            </a:extLst>
          </p:cNvPr>
          <p:cNvSpPr txBox="1">
            <a:spLocks/>
          </p:cNvSpPr>
          <p:nvPr/>
        </p:nvSpPr>
        <p:spPr>
          <a:xfrm>
            <a:off x="246462" y="2675604"/>
            <a:ext cx="6234951" cy="41823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Summary Statistics:</a:t>
            </a:r>
          </a:p>
          <a:p>
            <a:pPr lvl="1"/>
            <a:r>
              <a:rPr lang="en-US" dirty="0">
                <a:ea typeface="+mn-lt"/>
                <a:cs typeface="+mn-lt"/>
              </a:rPr>
              <a:t>Median: 0.056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Min: 0.001</a:t>
            </a:r>
          </a:p>
          <a:p>
            <a:pPr lvl="2"/>
            <a:r>
              <a:rPr lang="en-US" dirty="0">
                <a:ea typeface="+mn-lt"/>
                <a:cs typeface="+mn-lt"/>
              </a:rPr>
              <a:t>Low Alcohol Beer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Max: 0.128</a:t>
            </a:r>
            <a:endParaRPr lang="en-US" dirty="0"/>
          </a:p>
          <a:p>
            <a:pPr lvl="1"/>
            <a:r>
              <a:rPr lang="en-US" dirty="0"/>
              <a:t>Standard Deviation: 0.0135</a:t>
            </a:r>
          </a:p>
          <a:p>
            <a:endParaRPr lang="en-US" dirty="0"/>
          </a:p>
          <a:p>
            <a:r>
              <a:rPr lang="en-US" dirty="0"/>
              <a:t>Right-skewed distribution</a:t>
            </a:r>
          </a:p>
          <a:p>
            <a:pPr lvl="1"/>
            <a:r>
              <a:rPr lang="en-US" dirty="0"/>
              <a:t>High ABV (imperial &amp; quadrupel styles)</a:t>
            </a:r>
          </a:p>
        </p:txBody>
      </p:sp>
    </p:spTree>
    <p:extLst>
      <p:ext uri="{BB962C8B-B14F-4D97-AF65-F5344CB8AC3E}">
        <p14:creationId xmlns:p14="http://schemas.microsoft.com/office/powerpoint/2010/main" val="147646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F4140-9EB4-3346-B80B-A7E9C51FB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Relationship between ABV and IBU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AE5E7D-DC38-C24A-A7CE-FE8F601F5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88985"/>
            <a:ext cx="5433424" cy="4569015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883F458-6DDD-F540-82C1-2BA21EF9533A}"/>
              </a:ext>
            </a:extLst>
          </p:cNvPr>
          <p:cNvSpPr txBox="1">
            <a:spLocks/>
          </p:cNvSpPr>
          <p:nvPr/>
        </p:nvSpPr>
        <p:spPr>
          <a:xfrm>
            <a:off x="5630069" y="3023419"/>
            <a:ext cx="6234951" cy="34163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ea typeface="+mn-lt"/>
                <a:cs typeface="+mn-lt"/>
              </a:rPr>
              <a:t>Possible explanation: Brewing 101</a:t>
            </a:r>
            <a:endParaRPr lang="en-US" sz="2400" dirty="0"/>
          </a:p>
          <a:p>
            <a:pPr lvl="1"/>
            <a:r>
              <a:rPr lang="en-US" sz="2000" dirty="0">
                <a:ea typeface="+mn-lt"/>
                <a:cs typeface="+mn-lt"/>
              </a:rPr>
              <a:t>Higher IBU = more hops</a:t>
            </a:r>
            <a:endParaRPr lang="en-US" sz="2000" dirty="0"/>
          </a:p>
          <a:p>
            <a:pPr lvl="1"/>
            <a:r>
              <a:rPr lang="en-US" sz="2000" dirty="0">
                <a:ea typeface="+mn-lt"/>
                <a:cs typeface="+mn-lt"/>
              </a:rPr>
              <a:t>More hops = more bitter</a:t>
            </a:r>
            <a:endParaRPr lang="en-US" sz="2000" dirty="0"/>
          </a:p>
          <a:p>
            <a:pPr lvl="1"/>
            <a:r>
              <a:rPr lang="en-US" sz="2000" dirty="0">
                <a:ea typeface="+mn-lt"/>
                <a:cs typeface="+mn-lt"/>
              </a:rPr>
              <a:t>To balance bitter = more malt (sugar)</a:t>
            </a:r>
          </a:p>
          <a:p>
            <a:pPr lvl="1"/>
            <a:r>
              <a:rPr lang="en-US" sz="2000" dirty="0">
                <a:ea typeface="+mn-lt"/>
                <a:cs typeface="+mn-lt"/>
              </a:rPr>
              <a:t>More sugar + yeast = higher ABV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93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CBD4-6B68-A841-9A04-51B929EA5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73668"/>
            <a:ext cx="10175199" cy="706964"/>
          </a:xfrm>
        </p:spPr>
        <p:txBody>
          <a:bodyPr/>
          <a:lstStyle/>
          <a:p>
            <a:r>
              <a:rPr lang="en-US" dirty="0"/>
              <a:t>Classification of IPA and Ale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306862EC-4026-5540-BBF2-3343103E2F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0267" y="2288980"/>
            <a:ext cx="5871733" cy="4569020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0AA05F-A584-944B-B2E4-E51C50337000}"/>
              </a:ext>
            </a:extLst>
          </p:cNvPr>
          <p:cNvSpPr txBox="1">
            <a:spLocks/>
          </p:cNvSpPr>
          <p:nvPr/>
        </p:nvSpPr>
        <p:spPr>
          <a:xfrm>
            <a:off x="165260" y="2354036"/>
            <a:ext cx="6040332" cy="4503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Predicts Ale or IPA using IBU and ABV 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Best model: 29 nearest data points</a:t>
            </a:r>
          </a:p>
          <a:p>
            <a:pPr lvl="1"/>
            <a:r>
              <a:rPr lang="en-US" sz="1800" dirty="0"/>
              <a:t>Accuracy: 89.74%</a:t>
            </a:r>
          </a:p>
          <a:p>
            <a:pPr lvl="1"/>
            <a:r>
              <a:rPr lang="en-US" sz="1800" dirty="0"/>
              <a:t>Sensitivity: 91.62% (Correct ID of Ale)</a:t>
            </a:r>
          </a:p>
          <a:p>
            <a:pPr lvl="1"/>
            <a:r>
              <a:rPr lang="en-US" sz="1800" dirty="0"/>
              <a:t>Specificity: 86.61% (Correct ID of IPA)</a:t>
            </a:r>
          </a:p>
          <a:p>
            <a:pPr lvl="2"/>
            <a:endParaRPr lang="en-US" sz="1600" dirty="0"/>
          </a:p>
          <a:p>
            <a:r>
              <a:rPr lang="en-US" sz="2000" dirty="0"/>
              <a:t>Missing IBU values imputed with median IBU by style</a:t>
            </a:r>
          </a:p>
          <a:p>
            <a:pPr lvl="1"/>
            <a:r>
              <a:rPr lang="en-US" sz="1800" dirty="0"/>
              <a:t>Nearly 3% increase in accuracy</a:t>
            </a:r>
          </a:p>
        </p:txBody>
      </p:sp>
    </p:spTree>
    <p:extLst>
      <p:ext uri="{BB962C8B-B14F-4D97-AF65-F5344CB8AC3E}">
        <p14:creationId xmlns:p14="http://schemas.microsoft.com/office/powerpoint/2010/main" val="1596921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5719</TotalTime>
  <Words>746</Words>
  <Application>Microsoft Macintosh PowerPoint</Application>
  <PresentationFormat>Widescreen</PresentationFormat>
  <Paragraphs>146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 Boardroom</vt:lpstr>
      <vt:lpstr>Craft Beers and Breweries</vt:lpstr>
      <vt:lpstr>Number of Breweries per State</vt:lpstr>
      <vt:lpstr>Missing Values</vt:lpstr>
      <vt:lpstr>Median IBU by State</vt:lpstr>
      <vt:lpstr>Median ABV by State</vt:lpstr>
      <vt:lpstr>Highest ABV and IBU</vt:lpstr>
      <vt:lpstr>Alcohol Content</vt:lpstr>
      <vt:lpstr>Relationship between ABV and IBU</vt:lpstr>
      <vt:lpstr>Classification of IPA and Ale</vt:lpstr>
      <vt:lpstr>Median ABV by Census Region</vt:lpstr>
      <vt:lpstr>Median IBU Level By Census Region</vt:lpstr>
      <vt:lpstr>Category by Census Region</vt:lpstr>
      <vt:lpstr> Most Common Beer Style by State</vt:lpstr>
      <vt:lpstr>Questions or Comments?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Craft Beers and Breweries</dc:title>
  <dc:creator>Miller, Allen</dc:creator>
  <cp:lastModifiedBy>Nicole Norelli</cp:lastModifiedBy>
  <cp:revision>103</cp:revision>
  <dcterms:created xsi:type="dcterms:W3CDTF">2020-10-19T18:17:04Z</dcterms:created>
  <dcterms:modified xsi:type="dcterms:W3CDTF">2020-10-24T22:04:11Z</dcterms:modified>
</cp:coreProperties>
</file>